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310" r:id="rId1"/>
    <p:sldMasterId id="2147484312" r:id="rId2"/>
  </p:sldMasterIdLst>
  <p:notesMasterIdLst>
    <p:notesMasterId r:id="rId17"/>
  </p:notesMasterIdLst>
  <p:handoutMasterIdLst>
    <p:handoutMasterId r:id="rId18"/>
  </p:handoutMasterIdLst>
  <p:sldIdLst>
    <p:sldId id="1313" r:id="rId3"/>
    <p:sldId id="16128" r:id="rId4"/>
    <p:sldId id="16133" r:id="rId5"/>
    <p:sldId id="16134" r:id="rId6"/>
    <p:sldId id="16132" r:id="rId7"/>
    <p:sldId id="16142" r:id="rId8"/>
    <p:sldId id="16141" r:id="rId9"/>
    <p:sldId id="16131" r:id="rId10"/>
    <p:sldId id="16135" r:id="rId11"/>
    <p:sldId id="16139" r:id="rId12"/>
    <p:sldId id="16140" r:id="rId13"/>
    <p:sldId id="16136" r:id="rId14"/>
    <p:sldId id="16130" r:id="rId15"/>
    <p:sldId id="16143" r:id="rId16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0033CC"/>
    <a:srgbClr val="FF3300"/>
    <a:srgbClr val="75C3F3"/>
    <a:srgbClr val="4D4D4D"/>
    <a:srgbClr val="CA99CF"/>
    <a:srgbClr val="EBE74F"/>
    <a:srgbClr val="3399FF"/>
    <a:srgbClr val="00CCFF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872" y="58"/>
      </p:cViewPr>
      <p:guideLst>
        <p:guide orient="horz" pos="38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435"/>
            <a:ext cx="2944759" cy="49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NotesEs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56" y="9409435"/>
            <a:ext cx="2944759" cy="49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68B46675-ED67-4DB3-8DCE-7FE19B89A682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6326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3287" cy="47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88011" tIns="44006" rIns="88011" bIns="44006" numCol="1" anchor="t" anchorCtr="0" compatLnSpc="1">
            <a:prstTxWarp prst="textNoShape">
              <a:avLst/>
            </a:prstTxWarp>
          </a:bodyPr>
          <a:lstStyle>
            <a:lvl1pPr defTabSz="880002">
              <a:defRPr sz="1200" b="0">
                <a:latin typeface="NotesEs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58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98" y="1"/>
            <a:ext cx="2971703" cy="47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88011" tIns="44006" rIns="88011" bIns="44006" numCol="1" anchor="t" anchorCtr="0" compatLnSpc="1">
            <a:prstTxWarp prst="textNoShape">
              <a:avLst/>
            </a:prstTxWarp>
          </a:bodyPr>
          <a:lstStyle>
            <a:lvl1pPr algn="r" defTabSz="880002">
              <a:defRPr sz="1200" b="0">
                <a:latin typeface="NotesEs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18 Feb 2013</a:t>
            </a:r>
            <a:endParaRPr lang="en-GB"/>
          </a:p>
        </p:txBody>
      </p:sp>
      <p:sp>
        <p:nvSpPr>
          <p:cNvPr id="1658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08025"/>
            <a:ext cx="5032375" cy="3773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1658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247" y="4715788"/>
            <a:ext cx="4956007" cy="448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88011" tIns="44006" rIns="88011" bIns="44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58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738"/>
            <a:ext cx="2973287" cy="47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88011" tIns="44006" rIns="88011" bIns="44006" numCol="1" anchor="b" anchorCtr="0" compatLnSpc="1">
            <a:prstTxWarp prst="textNoShape">
              <a:avLst/>
            </a:prstTxWarp>
          </a:bodyPr>
          <a:lstStyle>
            <a:lvl1pPr defTabSz="880002">
              <a:defRPr sz="1200" b="0">
                <a:latin typeface="NotesEs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58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98" y="9434738"/>
            <a:ext cx="2971703" cy="47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88011" tIns="44006" rIns="88011" bIns="44006" numCol="1" anchor="b" anchorCtr="0" compatLnSpc="1">
            <a:prstTxWarp prst="textNoShape">
              <a:avLst/>
            </a:prstTxWarp>
          </a:bodyPr>
          <a:lstStyle>
            <a:lvl1pPr algn="r" defTabSz="880002">
              <a:defRPr sz="1200" b="0" smtClean="0"/>
            </a:lvl1pPr>
          </a:lstStyle>
          <a:p>
            <a:pPr>
              <a:defRPr/>
            </a:pPr>
            <a:fld id="{86C9D06C-6E55-4AFD-8087-E3305DC61361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26025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3847" y="404813"/>
            <a:ext cx="5570265" cy="1141412"/>
          </a:xfrm>
        </p:spPr>
        <p:txBody>
          <a:bodyPr/>
          <a:lstStyle>
            <a:lvl1pPr>
              <a:defRPr sz="2800">
                <a:solidFill>
                  <a:srgbClr val="000E5B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E5B"/>
                </a:solidFill>
              </a:defRPr>
            </a:lvl1pPr>
            <a:lvl2pPr marL="739775" indent="-282575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 marL="1714500" indent="-34290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 marL="2057400" indent="-22860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79512" y="188640"/>
            <a:ext cx="1152128" cy="648072"/>
          </a:xfrm>
          <a:prstGeom prst="rect">
            <a:avLst/>
          </a:prstGeom>
          <a:solidFill>
            <a:srgbClr val="000E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4" descr="Bildergebnis für uni oldenburg log0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9" y="110517"/>
            <a:ext cx="1191073" cy="7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9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1828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404813"/>
            <a:ext cx="57864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Sie,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Sie,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Gliederungstextes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Sechste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Siebente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Achte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Neunte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7530" y="187139"/>
            <a:ext cx="1897470" cy="648072"/>
          </a:xfrm>
          <a:prstGeom prst="rect">
            <a:avLst/>
          </a:prstGeom>
          <a:solidFill>
            <a:srgbClr val="000E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 descr="Bildergebnis für uni oldenburg logo"/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527"/>
            <a:ext cx="849959" cy="5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/>
          <p:nvPr userDrawn="1"/>
        </p:nvSpPr>
        <p:spPr bwMode="auto">
          <a:xfrm>
            <a:off x="0" y="6624000"/>
            <a:ext cx="9144000" cy="252000"/>
          </a:xfrm>
          <a:prstGeom prst="rect">
            <a:avLst/>
          </a:prstGeom>
          <a:solidFill>
            <a:srgbClr val="000E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1547762" y="6588000"/>
            <a:ext cx="6624638" cy="28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buClr>
                <a:srgbClr val="000066"/>
              </a:buClr>
              <a:buFont typeface="Arial" charset="0"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dirty="0">
                <a:solidFill>
                  <a:schemeClr val="bg1"/>
                </a:solidFill>
              </a:rPr>
              <a:t>Esther</a:t>
            </a:r>
            <a:r>
              <a:rPr lang="da-DK" baseline="0" dirty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</a:rPr>
              <a:t>Drolshagen</a:t>
            </a:r>
            <a:r>
              <a:rPr lang="da-DK" baseline="0" dirty="0">
                <a:solidFill>
                  <a:schemeClr val="bg1"/>
                </a:solidFill>
              </a:rPr>
              <a:t> &amp; Theresa</a:t>
            </a:r>
            <a:r>
              <a:rPr lang="da-DK" dirty="0">
                <a:solidFill>
                  <a:schemeClr val="bg1"/>
                </a:solidFill>
              </a:rPr>
              <a:t> Ott  - FRIPON Germany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3534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500"/>
        </a:spcBef>
        <a:spcAft>
          <a:spcPts val="500"/>
        </a:spcAft>
        <a:buClr>
          <a:srgbClr val="003399"/>
        </a:buClr>
        <a:buSzPct val="100000"/>
        <a:buFont typeface="Wingdings" pitchFamily="2" charset="2"/>
        <a:buChar char="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475"/>
        </a:spcBef>
        <a:spcAft>
          <a:spcPts val="475"/>
        </a:spcAft>
        <a:buClr>
          <a:srgbClr val="003399"/>
        </a:buClr>
        <a:buSzPct val="100000"/>
        <a:buFont typeface="Arial" charset="0"/>
        <a:buChar char="•"/>
        <a:defRPr sz="1900">
          <a:solidFill>
            <a:srgbClr val="00339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400"/>
        </a:spcBef>
        <a:spcAft>
          <a:spcPts val="400"/>
        </a:spcAft>
        <a:buClr>
          <a:srgbClr val="003399"/>
        </a:buClr>
        <a:buSzPct val="100000"/>
        <a:buFont typeface="Arial" charset="0"/>
        <a:buChar char="-"/>
        <a:defRPr sz="1600">
          <a:solidFill>
            <a:srgbClr val="00339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3399"/>
        </a:buClr>
        <a:buSzPct val="100000"/>
        <a:buFont typeface="Arial" charset="0"/>
        <a:defRPr sz="2000">
          <a:solidFill>
            <a:srgbClr val="003399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3399"/>
        </a:buClr>
        <a:buSzPct val="100000"/>
        <a:buFont typeface="Arial" charset="0"/>
        <a:buChar char="»"/>
        <a:defRPr sz="2000">
          <a:solidFill>
            <a:srgbClr val="003399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3399"/>
        </a:buClr>
        <a:buSzPct val="100000"/>
        <a:buFont typeface="Arial" charset="0"/>
        <a:buChar char="»"/>
        <a:defRPr sz="2000">
          <a:solidFill>
            <a:srgbClr val="003399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3399"/>
        </a:buClr>
        <a:buSzPct val="100000"/>
        <a:buFont typeface="Arial" charset="0"/>
        <a:buChar char="»"/>
        <a:defRPr sz="2000">
          <a:solidFill>
            <a:srgbClr val="003399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3399"/>
        </a:buClr>
        <a:buSzPct val="100000"/>
        <a:buFont typeface="Arial" charset="0"/>
        <a:buChar char="»"/>
        <a:defRPr sz="2000">
          <a:solidFill>
            <a:srgbClr val="003399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3399"/>
        </a:buClr>
        <a:buSzPct val="100000"/>
        <a:buFont typeface="Arial" charset="0"/>
        <a:buChar char="»"/>
        <a:defRPr sz="2000">
          <a:solidFill>
            <a:srgbClr val="003399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1828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404813"/>
            <a:ext cx="57864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Sie,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Gliederungstextes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Sechste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Siebente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Achte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Neunte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7530" y="187139"/>
            <a:ext cx="1897470" cy="648072"/>
          </a:xfrm>
          <a:prstGeom prst="rect">
            <a:avLst/>
          </a:prstGeom>
          <a:solidFill>
            <a:srgbClr val="000E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 descr="Bildergebnis für uni oldenburg logo"/>
          <p:cNvPicPr>
            <a:picLocks noChangeAspect="1" noChangeArrowheads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527"/>
            <a:ext cx="849959" cy="5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/>
          <p:nvPr userDrawn="1"/>
        </p:nvSpPr>
        <p:spPr bwMode="auto">
          <a:xfrm>
            <a:off x="0" y="6624000"/>
            <a:ext cx="9144000" cy="252000"/>
          </a:xfrm>
          <a:prstGeom prst="rect">
            <a:avLst/>
          </a:prstGeom>
          <a:solidFill>
            <a:srgbClr val="000E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95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</p:sldLayoutIdLst>
  <p:hf hdr="0" ftr="0" dt="0"/>
  <p:txStyles>
    <p:titleStyle>
      <a:lvl1pPr algn="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3399"/>
        </a:buClr>
        <a:buSzPct val="100000"/>
        <a:buFont typeface="Arial" charset="0"/>
        <a:defRPr sz="2400" b="1">
          <a:solidFill>
            <a:srgbClr val="00339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500"/>
        </a:spcBef>
        <a:spcAft>
          <a:spcPts val="500"/>
        </a:spcAft>
        <a:buClr>
          <a:srgbClr val="003399"/>
        </a:buClr>
        <a:buSzPct val="100000"/>
        <a:buFont typeface="Wingdings" pitchFamily="2" charset="2"/>
        <a:buChar char="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475"/>
        </a:spcBef>
        <a:spcAft>
          <a:spcPts val="475"/>
        </a:spcAft>
        <a:buClr>
          <a:srgbClr val="003399"/>
        </a:buClr>
        <a:buSzPct val="100000"/>
        <a:buFont typeface="Arial" charset="0"/>
        <a:buChar char="•"/>
        <a:defRPr sz="1900">
          <a:solidFill>
            <a:srgbClr val="00339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400"/>
        </a:spcBef>
        <a:spcAft>
          <a:spcPts val="400"/>
        </a:spcAft>
        <a:buClr>
          <a:srgbClr val="003399"/>
        </a:buClr>
        <a:buSzPct val="100000"/>
        <a:buFont typeface="Arial" charset="0"/>
        <a:buChar char="-"/>
        <a:defRPr sz="1600">
          <a:solidFill>
            <a:srgbClr val="00339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3399"/>
        </a:buClr>
        <a:buSzPct val="100000"/>
        <a:buFont typeface="Arial" charset="0"/>
        <a:defRPr sz="2000">
          <a:solidFill>
            <a:srgbClr val="003399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3399"/>
        </a:buClr>
        <a:buSzPct val="100000"/>
        <a:buFont typeface="Arial" charset="0"/>
        <a:buChar char="»"/>
        <a:defRPr sz="2000">
          <a:solidFill>
            <a:srgbClr val="003399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3399"/>
        </a:buClr>
        <a:buSzPct val="100000"/>
        <a:buFont typeface="Arial" charset="0"/>
        <a:buChar char="»"/>
        <a:defRPr sz="2000">
          <a:solidFill>
            <a:srgbClr val="003399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3399"/>
        </a:buClr>
        <a:buSzPct val="100000"/>
        <a:buFont typeface="Arial" charset="0"/>
        <a:buChar char="»"/>
        <a:defRPr sz="2000">
          <a:solidFill>
            <a:srgbClr val="003399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3399"/>
        </a:buClr>
        <a:buSzPct val="100000"/>
        <a:buFont typeface="Arial" charset="0"/>
        <a:buChar char="»"/>
        <a:defRPr sz="2000">
          <a:solidFill>
            <a:srgbClr val="003399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3399"/>
        </a:buClr>
        <a:buSzPct val="100000"/>
        <a:buFont typeface="Arial" charset="0"/>
        <a:buChar char="»"/>
        <a:defRPr sz="2000">
          <a:solidFill>
            <a:srgbClr val="003399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alactic-stone.com/pages/fall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7" y="1870267"/>
            <a:ext cx="8226425" cy="2828196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 </a:t>
            </a:r>
            <a:r>
              <a:rPr lang="de-DE" b="1" dirty="0" err="1">
                <a:solidFill>
                  <a:srgbClr val="0033CC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amateur</a:t>
            </a:r>
            <a:r>
              <a:rPr lang="de-DE" b="1" dirty="0" err="1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´s</a:t>
            </a:r>
            <a:r>
              <a:rPr lang="de-DE" b="1" dirty="0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approach</a:t>
            </a:r>
            <a:r>
              <a:rPr lang="de-DE" b="1" dirty="0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to</a:t>
            </a:r>
            <a:r>
              <a:rPr lang="de-DE" b="1" dirty="0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the</a:t>
            </a:r>
            <a:r>
              <a:rPr lang="de-DE" b="1" dirty="0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identification</a:t>
            </a:r>
            <a:r>
              <a:rPr lang="de-DE" b="1" dirty="0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of</a:t>
            </a:r>
            <a:r>
              <a:rPr lang="de-DE" b="1" dirty="0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de-DE" b="1" dirty="0" err="1">
                <a:solidFill>
                  <a:srgbClr val="0033C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Meteorites</a:t>
            </a:r>
            <a:endParaRPr lang="de-DE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2400" b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DE" b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Gerhard Drolshagen, Arne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Boersma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Björn Poppe</a:t>
            </a:r>
          </a:p>
          <a:p>
            <a:pPr marL="0" indent="0" algn="ctr">
              <a:buNone/>
            </a:pP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Carl von Ossietzky Universität Oldenburg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832EB76-7AF3-4726-ABFA-E18EC3ECC09F}"/>
              </a:ext>
            </a:extLst>
          </p:cNvPr>
          <p:cNvSpPr txBox="1"/>
          <p:nvPr/>
        </p:nvSpPr>
        <p:spPr>
          <a:xfrm>
            <a:off x="558006" y="6061075"/>
            <a:ext cx="65547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rgbClr val="0033CC"/>
                </a:solidFill>
                <a:latin typeface="Verdana" pitchFamily="34" charset="0"/>
              </a:rPr>
              <a:t>IMC 2024, </a:t>
            </a:r>
            <a:r>
              <a:rPr lang="en-US" sz="1400" dirty="0" err="1">
                <a:solidFill>
                  <a:srgbClr val="0033CC"/>
                </a:solidFill>
                <a:latin typeface="Verdana" pitchFamily="34" charset="0"/>
              </a:rPr>
              <a:t>Kutná</a:t>
            </a:r>
            <a:r>
              <a:rPr lang="en-US" sz="1400" dirty="0">
                <a:solidFill>
                  <a:srgbClr val="0033CC"/>
                </a:solidFill>
                <a:latin typeface="Verdana" pitchFamily="34" charset="0"/>
              </a:rPr>
              <a:t> Hora, 19-22 Sep 2024</a:t>
            </a:r>
            <a:endParaRPr lang="en-GB" sz="1400" dirty="0">
              <a:solidFill>
                <a:srgbClr val="0033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7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85" y="651389"/>
            <a:ext cx="8226425" cy="4021394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Analysis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methods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5F17B1-B359-9DBE-ABCC-69EC5A2912F0}"/>
              </a:ext>
            </a:extLst>
          </p:cNvPr>
          <p:cNvSpPr txBox="1"/>
          <p:nvPr/>
        </p:nvSpPr>
        <p:spPr>
          <a:xfrm>
            <a:off x="4257370" y="5203768"/>
            <a:ext cx="44901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RFA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high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reliability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x-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ray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device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eweler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Gabriel </a:t>
            </a: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Cost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equipment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ca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40 000 €</a:t>
            </a:r>
            <a:endParaRPr lang="de-DE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1183BE-60AB-D8AC-560B-A81F16302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3947" y="2346239"/>
            <a:ext cx="4243302" cy="31824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CB721E7-0FA0-F93B-4058-A7E3954FE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6613" y="1687200"/>
            <a:ext cx="4018935" cy="30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4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92" y="855407"/>
            <a:ext cx="8226425" cy="4021394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Analysis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methods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5F17B1-B359-9DBE-ABCC-69EC5A2912F0}"/>
              </a:ext>
            </a:extLst>
          </p:cNvPr>
          <p:cNvSpPr txBox="1"/>
          <p:nvPr/>
        </p:nvSpPr>
        <p:spPr>
          <a:xfrm>
            <a:off x="4494367" y="5073444"/>
            <a:ext cx="37232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SEM/EDX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analysis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at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University Oldenburg </a:t>
            </a:r>
          </a:p>
          <a:p>
            <a:endParaRPr lang="de-DE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Cost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equipment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ca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800 000 €</a:t>
            </a:r>
            <a:endParaRPr lang="de-DE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472232-21CF-2300-2E0A-92602C143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6882" y="2069143"/>
            <a:ext cx="4021395" cy="30160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B3ACF15-6BE6-B9BA-5F5C-6A39F93AE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13" y="1566469"/>
            <a:ext cx="4532671" cy="339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7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26" y="1071717"/>
            <a:ext cx="8226425" cy="4021394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Comparison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different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methods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unclassified</a:t>
            </a: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NWA </a:t>
            </a: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Ordinary</a:t>
            </a: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Chondrite</a:t>
            </a:r>
          </a:p>
          <a:p>
            <a:pPr marL="0" indent="0" algn="ctr">
              <a:buNone/>
            </a:pP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</a:t>
            </a: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Ni, Co </a:t>
            </a: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only</a:t>
            </a: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in %</a:t>
            </a:r>
          </a:p>
          <a:p>
            <a:pPr marL="0" indent="0" algn="ctr">
              <a:buNone/>
            </a:pP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measurements</a:t>
            </a: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include</a:t>
            </a: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different </a:t>
            </a: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elements</a:t>
            </a:r>
            <a:endParaRPr lang="de-DE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155AFEA-B297-1BA4-5FC8-B334840AC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51580"/>
              </p:ext>
            </p:extLst>
          </p:nvPr>
        </p:nvGraphicFramePr>
        <p:xfrm>
          <a:off x="888078" y="3082414"/>
          <a:ext cx="7505496" cy="2147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916">
                  <a:extLst>
                    <a:ext uri="{9D8B030D-6E8A-4147-A177-3AD203B41FA5}">
                      <a16:colId xmlns:a16="http://schemas.microsoft.com/office/drawing/2014/main" val="3040447535"/>
                    </a:ext>
                  </a:extLst>
                </a:gridCol>
                <a:gridCol w="1250916">
                  <a:extLst>
                    <a:ext uri="{9D8B030D-6E8A-4147-A177-3AD203B41FA5}">
                      <a16:colId xmlns:a16="http://schemas.microsoft.com/office/drawing/2014/main" val="1729793319"/>
                    </a:ext>
                  </a:extLst>
                </a:gridCol>
                <a:gridCol w="1250916">
                  <a:extLst>
                    <a:ext uri="{9D8B030D-6E8A-4147-A177-3AD203B41FA5}">
                      <a16:colId xmlns:a16="http://schemas.microsoft.com/office/drawing/2014/main" val="242737258"/>
                    </a:ext>
                  </a:extLst>
                </a:gridCol>
                <a:gridCol w="1250916">
                  <a:extLst>
                    <a:ext uri="{9D8B030D-6E8A-4147-A177-3AD203B41FA5}">
                      <a16:colId xmlns:a16="http://schemas.microsoft.com/office/drawing/2014/main" val="3696819265"/>
                    </a:ext>
                  </a:extLst>
                </a:gridCol>
                <a:gridCol w="1250916">
                  <a:extLst>
                    <a:ext uri="{9D8B030D-6E8A-4147-A177-3AD203B41FA5}">
                      <a16:colId xmlns:a16="http://schemas.microsoft.com/office/drawing/2014/main" val="3626337291"/>
                    </a:ext>
                  </a:extLst>
                </a:gridCol>
                <a:gridCol w="1250916">
                  <a:extLst>
                    <a:ext uri="{9D8B030D-6E8A-4147-A177-3AD203B41FA5}">
                      <a16:colId xmlns:a16="http://schemas.microsoft.com/office/drawing/2014/main" val="1183188878"/>
                    </a:ext>
                  </a:extLst>
                </a:gridCol>
              </a:tblGrid>
              <a:tr h="968958">
                <a:tc>
                  <a:txBody>
                    <a:bodyPr/>
                    <a:lstStyle/>
                    <a:p>
                      <a:r>
                        <a:rPr lang="de-DE" dirty="0"/>
                        <a:t>Element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X-</a:t>
                      </a:r>
                      <a:r>
                        <a:rPr lang="de-DE" dirty="0" err="1"/>
                        <a:t>ray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gun</a:t>
                      </a:r>
                      <a:r>
                        <a:rPr lang="de-DE" dirty="0"/>
                        <a:t>, 10 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X-</a:t>
                      </a:r>
                      <a:r>
                        <a:rPr lang="de-DE" dirty="0" err="1"/>
                        <a:t>ray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gun</a:t>
                      </a:r>
                      <a:r>
                        <a:rPr lang="de-DE" dirty="0"/>
                        <a:t> 35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Jeweler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metal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corn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Jeweler</a:t>
                      </a:r>
                      <a:endParaRPr lang="de-DE" dirty="0"/>
                    </a:p>
                    <a:p>
                      <a:r>
                        <a:rPr lang="de-DE" dirty="0" err="1"/>
                        <a:t>matrix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EDX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928580"/>
                  </a:ext>
                </a:extLst>
              </a:tr>
              <a:tr h="392966">
                <a:tc>
                  <a:txBody>
                    <a:bodyPr/>
                    <a:lstStyle/>
                    <a:p>
                      <a:r>
                        <a:rPr lang="de-DE" dirty="0" err="1"/>
                        <a:t>Fe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86620"/>
                  </a:ext>
                </a:extLst>
              </a:tr>
              <a:tr h="392966">
                <a:tc>
                  <a:txBody>
                    <a:bodyPr/>
                    <a:lstStyle/>
                    <a:p>
                      <a:r>
                        <a:rPr lang="de-DE" dirty="0"/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179834"/>
                  </a:ext>
                </a:extLst>
              </a:tr>
              <a:tr h="392966">
                <a:tc>
                  <a:txBody>
                    <a:bodyPr/>
                    <a:lstStyle/>
                    <a:p>
                      <a:r>
                        <a:rPr lang="de-DE" dirty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(0.3)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78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17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1251832"/>
            <a:ext cx="8321418" cy="37644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statistics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Inquiries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received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1500 </a:t>
            </a:r>
          </a:p>
          <a:p>
            <a:pPr>
              <a:lnSpc>
                <a:spcPct val="150000"/>
              </a:lnSpc>
            </a:pP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Suggested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 RFA: </a:t>
            </a:r>
            <a:r>
              <a:rPr lang="de-DE" b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</a:t>
            </a:r>
            <a:r>
              <a:rPr lang="de-DE" b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140</a:t>
            </a:r>
          </a:p>
          <a:p>
            <a:pPr>
              <a:lnSpc>
                <a:spcPct val="100000"/>
              </a:lnSpc>
            </a:pP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Offered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analysed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de-DE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</a:t>
            </a:r>
            <a:r>
              <a:rPr lang="de-DE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40</a:t>
            </a:r>
          </a:p>
          <a:p>
            <a:pPr lvl="1">
              <a:lnSpc>
                <a:spcPct val="100000"/>
              </a:lnSpc>
            </a:pP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</a:t>
            </a: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 </a:t>
            </a: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were</a:t>
            </a: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actually</a:t>
            </a:r>
            <a:r>
              <a:rPr lang="de-D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send</a:t>
            </a:r>
            <a:endParaRPr lang="de-DE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Meteorites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identified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de-DE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  <a:p>
            <a:pPr>
              <a:lnSpc>
                <a:spcPct val="100000"/>
              </a:lnSpc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38" y="946066"/>
            <a:ext cx="8321418" cy="37644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Seasonal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distribution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meteorite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falls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E0455D4-B727-D949-3CA8-CB0E3ABA413F}"/>
              </a:ext>
            </a:extLst>
          </p:cNvPr>
          <p:cNvSpPr txBox="1"/>
          <p:nvPr/>
        </p:nvSpPr>
        <p:spPr>
          <a:xfrm>
            <a:off x="1829453" y="5511824"/>
            <a:ext cx="62590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effectLst/>
                <a:latin typeface="Calibri,Helvetica,sans-serif,EmojiFont,Apple Color Emoji,Segoe UI Emoji,NotoColorEmoji,Segoe UI Symbol,Android Emoji,EmojiSymbol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de-DE" sz="2000" dirty="0">
                <a:solidFill>
                  <a:srgbClr val="0033CC"/>
                </a:solidFill>
                <a:effectLst/>
                <a:latin typeface="Calibri,Helvetica,sans-serif,EmojiFont,Apple Color Emoji,Segoe UI Emoji,NotoColorEmoji,Segoe UI Symbol,Android Emoji,EmojiSymbol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https://galactic-stone.com/pages/falls</a:t>
            </a:r>
            <a:endParaRPr lang="de-DE" sz="2000" dirty="0">
              <a:solidFill>
                <a:srgbClr val="0033CC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9B9107E-9D57-A15D-2AA7-8EFBA7D7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52" y="1550352"/>
            <a:ext cx="6944827" cy="301476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EFB9A2B-F51F-90C3-9AD9-29F196E4C282}"/>
              </a:ext>
            </a:extLst>
          </p:cNvPr>
          <p:cNvSpPr txBox="1"/>
          <p:nvPr/>
        </p:nvSpPr>
        <p:spPr>
          <a:xfrm>
            <a:off x="1304250" y="4771388"/>
            <a:ext cx="678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falls per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month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year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2000-2023</a:t>
            </a:r>
          </a:p>
        </p:txBody>
      </p:sp>
    </p:spTree>
    <p:extLst>
      <p:ext uri="{BB962C8B-B14F-4D97-AF65-F5344CB8AC3E}">
        <p14:creationId xmlns:p14="http://schemas.microsoft.com/office/powerpoint/2010/main" val="405568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7" y="1349158"/>
            <a:ext cx="8226425" cy="3596468"/>
          </a:xfrm>
        </p:spPr>
        <p:txBody>
          <a:bodyPr/>
          <a:lstStyle/>
          <a:p>
            <a:pPr marL="0" indent="0">
              <a:buNone/>
            </a:pP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paper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presents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approach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´Semi-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experts´to</a:t>
            </a: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analyse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´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good´meteorite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candidates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send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</a:t>
            </a: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FF4E822-A24A-227F-0010-A3DFF300F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8452" y="3381990"/>
            <a:ext cx="3428998" cy="257174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99C49FC-5A31-9480-FD2B-43268C720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7" y="2238774"/>
            <a:ext cx="2367578" cy="291394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80F5D64-A447-C0CC-489B-3C0AAF866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85" y="2133600"/>
            <a:ext cx="2253737" cy="40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75" y="1132847"/>
            <a:ext cx="8226425" cy="344898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have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website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general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identify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meteorite</a:t>
            </a:r>
            <a:endParaRPr lang="de-DE" sz="18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German</a:t>
            </a:r>
          </a:p>
          <a:p>
            <a:pPr>
              <a:lnSpc>
                <a:spcPct val="150000"/>
              </a:lnSpc>
            </a:pP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includes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link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send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pictures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information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potential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meteorite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find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800" b="1" i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1800" b="1" i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8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8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800" b="1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Perhaps</a:t>
            </a:r>
            <a:r>
              <a:rPr lang="de-DE" sz="18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de-DE" sz="18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was a </a:t>
            </a:r>
            <a:r>
              <a:rPr lang="de-DE" sz="1800" b="1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bad</a:t>
            </a:r>
            <a:r>
              <a:rPr lang="de-DE" sz="18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idea</a:t>
            </a:r>
            <a:r>
              <a:rPr lang="de-DE" sz="18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1800" b="1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causes</a:t>
            </a:r>
            <a:r>
              <a:rPr lang="de-DE" sz="18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lots </a:t>
            </a:r>
            <a:r>
              <a:rPr lang="de-DE" sz="1800" b="1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18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work</a:t>
            </a:r>
            <a:r>
              <a:rPr lang="de-DE" sz="18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654F36-B249-E5CA-C7B4-1612121B8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3658243"/>
            <a:ext cx="6741768" cy="184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4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" y="1212504"/>
            <a:ext cx="8321418" cy="37644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Procedure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 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inquiry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1: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look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pictures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de-DE" sz="17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</a:t>
            </a:r>
            <a:r>
              <a:rPr lang="de-DE" sz="17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7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already</a:t>
            </a:r>
            <a:r>
              <a:rPr lang="de-DE" sz="17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7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excludes</a:t>
            </a:r>
            <a:r>
              <a:rPr lang="de-DE" sz="17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7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</a:t>
            </a:r>
            <a:r>
              <a:rPr lang="de-DE" sz="17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90 % </a:t>
            </a:r>
            <a:r>
              <a:rPr lang="de-DE" sz="17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17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7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candidates</a:t>
            </a:r>
            <a:r>
              <a:rPr lang="de-DE" sz="17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7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</a:t>
            </a:r>
            <a:r>
              <a:rPr lang="de-DE" sz="17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7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meteowrongs</a:t>
            </a:r>
            <a:endParaRPr lang="de-DE" sz="1700" b="1" i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2: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several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possibilites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(I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often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ask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Dieter Heinlein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his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opinion</a:t>
            </a:r>
            <a:r>
              <a:rPr lang="de-DE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Suggest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find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someone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 an RFA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analysis</a:t>
            </a:r>
            <a:endParaRPr lang="de-DE" sz="1800" b="1" i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Mention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cannot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identify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rare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types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like lunar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Martian</a:t>
            </a:r>
            <a:r>
              <a:rPr lang="de-DE" sz="1800" b="1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1800" b="1" i="1" dirty="0" err="1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meteorites</a:t>
            </a:r>
            <a:endParaRPr lang="de-DE" sz="1800" b="1" i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800" b="1" i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Offer</a:t>
            </a:r>
            <a:r>
              <a:rPr lang="de-DE" sz="1800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1800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send </a:t>
            </a:r>
            <a:r>
              <a:rPr lang="de-DE" sz="1800" b="1" i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1800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probe </a:t>
            </a:r>
            <a:r>
              <a:rPr lang="de-DE" sz="1800" b="1" i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1800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b="1" i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</a:t>
            </a:r>
            <a:endParaRPr lang="de-DE" sz="1800" b="1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3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84" y="223423"/>
            <a:ext cx="6345303" cy="2828196"/>
          </a:xfrm>
        </p:spPr>
        <p:txBody>
          <a:bodyPr/>
          <a:lstStyle/>
          <a:p>
            <a:pPr marL="0" indent="0" algn="ctr"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Typical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´</a:t>
            </a:r>
            <a:r>
              <a:rPr lang="de-DE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meteowrongs</a:t>
            </a:r>
            <a:r>
              <a:rPr lang="de-DE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´</a:t>
            </a:r>
          </a:p>
          <a:p>
            <a:pPr marL="0" indent="0" algn="ctr"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5E676A-3B6C-C747-E5C9-45E71B5DA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9" y="3941420"/>
            <a:ext cx="2427844" cy="182088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47913A0-A08D-EA93-B42F-8552CC620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4971" y="3935941"/>
            <a:ext cx="2129065" cy="15967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F43CDB-CA31-C836-5D3F-D092B3E7E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04" y="1111709"/>
            <a:ext cx="1501708" cy="200227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D4F16A2-EBB1-66E5-189A-E4D910FFC5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70" y="360959"/>
            <a:ext cx="1149919" cy="255312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DFAB658-10B7-9EA3-9E7D-F58F44394C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84601" y="3120174"/>
            <a:ext cx="1680076" cy="126005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B5FC23-F56B-A114-20A3-0300850991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5929" y="4290850"/>
            <a:ext cx="1643841" cy="219178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5CDF129-E55C-B031-4E52-96277BECD7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95" y="3968588"/>
            <a:ext cx="1119956" cy="199103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DF8A92E-6877-4999-D231-D01ED158F0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16" y="1270002"/>
            <a:ext cx="1680076" cy="224010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9821FB2-C9FE-8291-FFFA-68F4FDFCE2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7" y="1586711"/>
            <a:ext cx="1633351" cy="16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2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65" y="1595960"/>
            <a:ext cx="4689987" cy="458852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odd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Inquiry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fom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police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Elmshorn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Someone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had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filed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claim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meteorite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worth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5000 € was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stolen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garden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He send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pictures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The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stone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had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not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been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analysed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police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wanted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know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stone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could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meteorite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indicated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worth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was easy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answer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I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estimated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worth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slag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 &lt; 50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de-DE" sz="16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31F942-861D-380C-8309-F9B54F670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25" y="1189702"/>
            <a:ext cx="3125546" cy="47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048915"/>
            <a:ext cx="8321418" cy="37644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measurement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options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received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probes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2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AF51949-A43E-CE83-78B4-9E1058345B1F}"/>
              </a:ext>
            </a:extLst>
          </p:cNvPr>
          <p:cNvSpPr txBox="1"/>
          <p:nvPr/>
        </p:nvSpPr>
        <p:spPr>
          <a:xfrm>
            <a:off x="297179" y="2723730"/>
            <a:ext cx="221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An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unclassified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NWA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Ordinary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Chondrite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as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test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case</a:t>
            </a:r>
            <a:endParaRPr lang="de-D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BF62B6-EA1D-483A-62AE-77C0F3F3F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46" y="1958027"/>
            <a:ext cx="5304577" cy="39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4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259" y="830344"/>
            <a:ext cx="8226425" cy="4021394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Analysis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methods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Cut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probe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required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899DD1-E369-F260-BE5E-DCA89730F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457" y="2316112"/>
            <a:ext cx="4606412" cy="345480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05F17B1-B359-9DBE-ABCC-69EC5A2912F0}"/>
              </a:ext>
            </a:extLst>
          </p:cNvPr>
          <p:cNvSpPr txBox="1"/>
          <p:nvPr/>
        </p:nvSpPr>
        <p:spPr>
          <a:xfrm>
            <a:off x="5299588" y="2591090"/>
            <a:ext cx="29398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Water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cooled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diamond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saw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at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Univ. Oldenburg</a:t>
            </a:r>
          </a:p>
          <a:p>
            <a:endParaRPr lang="de-D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Cut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surfaces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can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show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inner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matrix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chondrules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93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002BFC-7D67-4EE7-A067-C67DAE8C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92" y="855407"/>
            <a:ext cx="8226425" cy="4021394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Analysis </a:t>
            </a:r>
            <a:r>
              <a:rPr lang="de-DE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methods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DE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5F17B1-B359-9DBE-ABCC-69EC5A2912F0}"/>
              </a:ext>
            </a:extLst>
          </p:cNvPr>
          <p:cNvSpPr txBox="1"/>
          <p:nvPr/>
        </p:nvSpPr>
        <p:spPr>
          <a:xfrm>
            <a:off x="3950151" y="5281450"/>
            <a:ext cx="455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RFA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x-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ray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gun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scrap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yard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´Springer &amp; Sohn´</a:t>
            </a: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equipment</a:t>
            </a: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ca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 20 000 €</a:t>
            </a:r>
            <a:endParaRPr lang="de-DE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47B983-3C36-12A9-7453-B7C0D14E1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564" y="2120872"/>
            <a:ext cx="4224354" cy="31682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C23EAA0-94B7-3ED3-BFCF-954F4EEB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0897" y="1751943"/>
            <a:ext cx="4071373" cy="305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7450"/>
      </p:ext>
    </p:extLst>
  </p:cSld>
  <p:clrMapOvr>
    <a:masterClrMapping/>
  </p:clrMapOvr>
</p:sld>
</file>

<file path=ppt/theme/theme1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464</Words>
  <Application>Microsoft Office PowerPoint</Application>
  <PresentationFormat>Bildschirmpräsentation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Calibri,Helvetica,sans-serif,EmojiFont,Apple Color Emoji,Segoe UI Emoji,NotoColorEmoji,Segoe UI Symbol,Android Emoji,EmojiSymbols</vt:lpstr>
      <vt:lpstr>NotesEsa</vt:lpstr>
      <vt:lpstr>Times New Roman</vt:lpstr>
      <vt:lpstr>Verdana</vt:lpstr>
      <vt:lpstr>Wingdings</vt:lpstr>
      <vt:lpstr>3_Standarddesign</vt:lpstr>
      <vt:lpstr>2_Standarddesign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SSA Space Situational Awareness Programme</dc:title>
  <dc:creator>Detlef Koschny</dc:creator>
  <cp:lastModifiedBy>Acer</cp:lastModifiedBy>
  <cp:revision>1699</cp:revision>
  <cp:lastPrinted>2015-01-30T15:51:14Z</cp:lastPrinted>
  <dcterms:created xsi:type="dcterms:W3CDTF">2008-09-08T13:59:13Z</dcterms:created>
  <dcterms:modified xsi:type="dcterms:W3CDTF">2024-09-17T09:08:10Z</dcterms:modified>
</cp:coreProperties>
</file>